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kumimoji="0" sz="2000" b="0" i="0" u="none" strike="noStrike" cap="none" spc="0" normalizeH="0" baseline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592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4" name="Shape 16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985772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&amp; Subtitl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sz="28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Al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9400" cap="all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Type a quote here.</a:t>
            </a:r>
          </a:p>
        </p:txBody>
      </p:sp>
      <p:sp>
        <p:nvSpPr>
          <p:cNvPr id="133" name="Shape 133"/>
          <p:cNvSpPr>
            <a:spLocks noGrp="1"/>
          </p:cNvSpPr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Johnny Appleseed</a:t>
            </a:r>
          </a:p>
        </p:txBody>
      </p:sp>
      <p:sp>
        <p:nvSpPr>
          <p:cNvPr id="135" name="Shape 1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>
            <a:spLocks noGrp="1"/>
          </p:cNvSpPr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r>
              <a:t>Title 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 cap="all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63" name="Shape 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hape 6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/>
          </p:cNvSpPr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400" cap="all" spc="12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t>Text</a:t>
            </a:r>
          </a:p>
        </p:txBody>
      </p:sp>
      <p:sp>
        <p:nvSpPr>
          <p:cNvPr id="92" name="Shape 92"/>
          <p:cNvSpPr>
            <a:spLocks noGrp="1"/>
          </p:cNvSpPr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xmlns:p14="http://schemas.microsoft.com/office/powerpoint/2010/main" spd="med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sz="3400" b="0" i="0" u="none" strike="noStrike" cap="none" spc="0" baseline="0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hyperlink" Target="https://github.com/mahdi-ninja/SampleAngular2Ap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Angular 2</a:t>
            </a:r>
          </a:p>
        </p:txBody>
      </p:sp>
      <p:sp>
        <p:nvSpPr>
          <p:cNvPr id="167" name="Shape 167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Quick look</a:t>
            </a:r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22542" t="193" r="1878" b="1715"/>
          <a:stretch>
            <a:fillRect/>
          </a:stretch>
        </p:blipFill>
        <p:spPr>
          <a:xfrm>
            <a:off x="4828579" y="775055"/>
            <a:ext cx="4607324" cy="3587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4" h="21583" extrusionOk="0">
                <a:moveTo>
                  <a:pt x="7743" y="3"/>
                </a:moveTo>
                <a:cubicBezTo>
                  <a:pt x="7673" y="12"/>
                  <a:pt x="7586" y="50"/>
                  <a:pt x="7480" y="113"/>
                </a:cubicBezTo>
                <a:cubicBezTo>
                  <a:pt x="7311" y="213"/>
                  <a:pt x="5577" y="1022"/>
                  <a:pt x="3627" y="1913"/>
                </a:cubicBezTo>
                <a:cubicBezTo>
                  <a:pt x="1678" y="2803"/>
                  <a:pt x="48" y="3574"/>
                  <a:pt x="5" y="3625"/>
                </a:cubicBezTo>
                <a:cubicBezTo>
                  <a:pt x="-38" y="3675"/>
                  <a:pt x="195" y="6695"/>
                  <a:pt x="522" y="10336"/>
                </a:cubicBezTo>
                <a:lnTo>
                  <a:pt x="1114" y="16954"/>
                </a:lnTo>
                <a:lnTo>
                  <a:pt x="3151" y="18408"/>
                </a:lnTo>
                <a:cubicBezTo>
                  <a:pt x="4271" y="19208"/>
                  <a:pt x="5719" y="20247"/>
                  <a:pt x="6369" y="20716"/>
                </a:cubicBezTo>
                <a:cubicBezTo>
                  <a:pt x="7019" y="21186"/>
                  <a:pt x="7608" y="21577"/>
                  <a:pt x="7680" y="21583"/>
                </a:cubicBezTo>
                <a:cubicBezTo>
                  <a:pt x="7797" y="21593"/>
                  <a:pt x="9535" y="20386"/>
                  <a:pt x="13080" y="17832"/>
                </a:cubicBezTo>
                <a:cubicBezTo>
                  <a:pt x="13782" y="17327"/>
                  <a:pt x="14364" y="16906"/>
                  <a:pt x="14373" y="16899"/>
                </a:cubicBezTo>
                <a:cubicBezTo>
                  <a:pt x="14381" y="16892"/>
                  <a:pt x="14435" y="16449"/>
                  <a:pt x="14493" y="15913"/>
                </a:cubicBezTo>
                <a:cubicBezTo>
                  <a:pt x="14550" y="15377"/>
                  <a:pt x="14628" y="14899"/>
                  <a:pt x="14666" y="14850"/>
                </a:cubicBezTo>
                <a:cubicBezTo>
                  <a:pt x="14704" y="14802"/>
                  <a:pt x="14905" y="14736"/>
                  <a:pt x="15113" y="14702"/>
                </a:cubicBezTo>
                <a:cubicBezTo>
                  <a:pt x="15670" y="14612"/>
                  <a:pt x="17084" y="14136"/>
                  <a:pt x="17188" y="14005"/>
                </a:cubicBezTo>
                <a:cubicBezTo>
                  <a:pt x="17238" y="13943"/>
                  <a:pt x="17413" y="13893"/>
                  <a:pt x="17576" y="13893"/>
                </a:cubicBezTo>
                <a:cubicBezTo>
                  <a:pt x="17750" y="13893"/>
                  <a:pt x="17941" y="13795"/>
                  <a:pt x="18038" y="13657"/>
                </a:cubicBezTo>
                <a:cubicBezTo>
                  <a:pt x="18129" y="13527"/>
                  <a:pt x="18262" y="13450"/>
                  <a:pt x="18333" y="13485"/>
                </a:cubicBezTo>
                <a:cubicBezTo>
                  <a:pt x="18404" y="13520"/>
                  <a:pt x="18588" y="13468"/>
                  <a:pt x="18743" y="13368"/>
                </a:cubicBezTo>
                <a:cubicBezTo>
                  <a:pt x="18897" y="13268"/>
                  <a:pt x="19249" y="13119"/>
                  <a:pt x="19526" y="13038"/>
                </a:cubicBezTo>
                <a:cubicBezTo>
                  <a:pt x="19802" y="12957"/>
                  <a:pt x="20156" y="12816"/>
                  <a:pt x="20312" y="12726"/>
                </a:cubicBezTo>
                <a:cubicBezTo>
                  <a:pt x="20468" y="12635"/>
                  <a:pt x="20787" y="12482"/>
                  <a:pt x="21021" y="12384"/>
                </a:cubicBezTo>
                <a:cubicBezTo>
                  <a:pt x="21498" y="12185"/>
                  <a:pt x="21562" y="11958"/>
                  <a:pt x="21210" y="11728"/>
                </a:cubicBezTo>
                <a:cubicBezTo>
                  <a:pt x="20868" y="11504"/>
                  <a:pt x="20379" y="11534"/>
                  <a:pt x="20039" y="11799"/>
                </a:cubicBezTo>
                <a:cubicBezTo>
                  <a:pt x="19877" y="11926"/>
                  <a:pt x="19065" y="12231"/>
                  <a:pt x="18233" y="12477"/>
                </a:cubicBezTo>
                <a:cubicBezTo>
                  <a:pt x="17401" y="12724"/>
                  <a:pt x="16507" y="13006"/>
                  <a:pt x="16247" y="13103"/>
                </a:cubicBezTo>
                <a:cubicBezTo>
                  <a:pt x="16126" y="13148"/>
                  <a:pt x="16039" y="13162"/>
                  <a:pt x="15918" y="13198"/>
                </a:cubicBezTo>
                <a:cubicBezTo>
                  <a:pt x="15898" y="13214"/>
                  <a:pt x="15880" y="13218"/>
                  <a:pt x="15861" y="13215"/>
                </a:cubicBezTo>
                <a:cubicBezTo>
                  <a:pt x="15746" y="13248"/>
                  <a:pt x="15597" y="13303"/>
                  <a:pt x="15538" y="13311"/>
                </a:cubicBezTo>
                <a:cubicBezTo>
                  <a:pt x="15176" y="13359"/>
                  <a:pt x="15265" y="12959"/>
                  <a:pt x="15868" y="11806"/>
                </a:cubicBezTo>
                <a:cubicBezTo>
                  <a:pt x="16155" y="11258"/>
                  <a:pt x="16389" y="10761"/>
                  <a:pt x="16389" y="10699"/>
                </a:cubicBezTo>
                <a:cubicBezTo>
                  <a:pt x="16389" y="10636"/>
                  <a:pt x="16453" y="10553"/>
                  <a:pt x="16531" y="10515"/>
                </a:cubicBezTo>
                <a:cubicBezTo>
                  <a:pt x="16609" y="10476"/>
                  <a:pt x="16673" y="10390"/>
                  <a:pt x="16673" y="10324"/>
                </a:cubicBezTo>
                <a:cubicBezTo>
                  <a:pt x="16673" y="9988"/>
                  <a:pt x="17581" y="8758"/>
                  <a:pt x="17829" y="8758"/>
                </a:cubicBezTo>
                <a:cubicBezTo>
                  <a:pt x="18056" y="8758"/>
                  <a:pt x="18401" y="8292"/>
                  <a:pt x="18337" y="8075"/>
                </a:cubicBezTo>
                <a:cubicBezTo>
                  <a:pt x="18308" y="7979"/>
                  <a:pt x="18332" y="7751"/>
                  <a:pt x="18388" y="7566"/>
                </a:cubicBezTo>
                <a:cubicBezTo>
                  <a:pt x="18445" y="7382"/>
                  <a:pt x="18499" y="7064"/>
                  <a:pt x="18508" y="6860"/>
                </a:cubicBezTo>
                <a:cubicBezTo>
                  <a:pt x="18517" y="6655"/>
                  <a:pt x="18597" y="6355"/>
                  <a:pt x="18686" y="6191"/>
                </a:cubicBezTo>
                <a:cubicBezTo>
                  <a:pt x="18875" y="5842"/>
                  <a:pt x="18892" y="5690"/>
                  <a:pt x="18736" y="5733"/>
                </a:cubicBezTo>
                <a:cubicBezTo>
                  <a:pt x="18674" y="5750"/>
                  <a:pt x="18611" y="5604"/>
                  <a:pt x="18597" y="5408"/>
                </a:cubicBezTo>
                <a:cubicBezTo>
                  <a:pt x="18564" y="4948"/>
                  <a:pt x="18424" y="4763"/>
                  <a:pt x="18250" y="4950"/>
                </a:cubicBezTo>
                <a:cubicBezTo>
                  <a:pt x="18147" y="5061"/>
                  <a:pt x="18035" y="5013"/>
                  <a:pt x="17727" y="4725"/>
                </a:cubicBezTo>
                <a:cubicBezTo>
                  <a:pt x="17333" y="4355"/>
                  <a:pt x="16747" y="4224"/>
                  <a:pt x="16625" y="4479"/>
                </a:cubicBezTo>
                <a:cubicBezTo>
                  <a:pt x="16593" y="4546"/>
                  <a:pt x="16486" y="4603"/>
                  <a:pt x="16387" y="4603"/>
                </a:cubicBezTo>
                <a:cubicBezTo>
                  <a:pt x="16288" y="4603"/>
                  <a:pt x="16160" y="4716"/>
                  <a:pt x="16103" y="4854"/>
                </a:cubicBezTo>
                <a:cubicBezTo>
                  <a:pt x="16036" y="5015"/>
                  <a:pt x="15925" y="5093"/>
                  <a:pt x="15793" y="5069"/>
                </a:cubicBezTo>
                <a:cubicBezTo>
                  <a:pt x="15575" y="5029"/>
                  <a:pt x="15568" y="4986"/>
                  <a:pt x="15660" y="4112"/>
                </a:cubicBezTo>
                <a:lnTo>
                  <a:pt x="15717" y="3560"/>
                </a:lnTo>
                <a:lnTo>
                  <a:pt x="14423" y="2994"/>
                </a:lnTo>
                <a:cubicBezTo>
                  <a:pt x="9681" y="916"/>
                  <a:pt x="8008" y="161"/>
                  <a:pt x="7905" y="53"/>
                </a:cubicBezTo>
                <a:cubicBezTo>
                  <a:pt x="7865" y="10"/>
                  <a:pt x="7812" y="-7"/>
                  <a:pt x="7743" y="3"/>
                </a:cubicBezTo>
                <a:close/>
                <a:moveTo>
                  <a:pt x="17174" y="5969"/>
                </a:moveTo>
                <a:cubicBezTo>
                  <a:pt x="17273" y="5974"/>
                  <a:pt x="17332" y="6011"/>
                  <a:pt x="17388" y="6084"/>
                </a:cubicBezTo>
                <a:cubicBezTo>
                  <a:pt x="17504" y="6235"/>
                  <a:pt x="17495" y="6349"/>
                  <a:pt x="17325" y="6929"/>
                </a:cubicBezTo>
                <a:cubicBezTo>
                  <a:pt x="17019" y="7970"/>
                  <a:pt x="16667" y="8896"/>
                  <a:pt x="16376" y="9431"/>
                </a:cubicBezTo>
                <a:cubicBezTo>
                  <a:pt x="16229" y="9700"/>
                  <a:pt x="16098" y="10029"/>
                  <a:pt x="16082" y="10164"/>
                </a:cubicBezTo>
                <a:cubicBezTo>
                  <a:pt x="16067" y="10298"/>
                  <a:pt x="15859" y="10671"/>
                  <a:pt x="15623" y="10990"/>
                </a:cubicBezTo>
                <a:cubicBezTo>
                  <a:pt x="15154" y="11622"/>
                  <a:pt x="15087" y="11664"/>
                  <a:pt x="15004" y="11384"/>
                </a:cubicBezTo>
                <a:cubicBezTo>
                  <a:pt x="14943" y="11178"/>
                  <a:pt x="15221" y="7983"/>
                  <a:pt x="15362" y="7258"/>
                </a:cubicBezTo>
                <a:cubicBezTo>
                  <a:pt x="15476" y="6675"/>
                  <a:pt x="15954" y="6248"/>
                  <a:pt x="16706" y="6053"/>
                </a:cubicBezTo>
                <a:cubicBezTo>
                  <a:pt x="16933" y="5994"/>
                  <a:pt x="17074" y="5964"/>
                  <a:pt x="17174" y="5969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Setting up an angular 2 project</a:t>
            </a:r>
          </a:p>
        </p:txBody>
      </p:sp>
      <p:sp>
        <p:nvSpPr>
          <p:cNvPr id="211" name="Shape 2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1800"/>
              </a:spcBef>
              <a:defRPr sz="2244"/>
            </a:pPr>
            <a:r>
              <a:t>Folder structure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Module loader (Usually SystemJS)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Development server (for ModuleLoader) 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Transpiler (for TypeScript)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Shims and Polyfills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Dependencies (RxJS, ZoneJS, …)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Required Angular modules</a:t>
            </a:r>
          </a:p>
          <a:p>
            <a:pPr marL="586740" lvl="1" indent="-293370" defTabSz="385572">
              <a:spcBef>
                <a:spcPts val="1800"/>
              </a:spcBef>
              <a:defRPr sz="2244"/>
            </a:pPr>
            <a:r>
              <a:t>@angular/core, @angular/common, @angular/router, …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Testing (unit testing and e2e testing)</a:t>
            </a:r>
          </a:p>
          <a:p>
            <a:pPr marL="293370" indent="-293370" defTabSz="385572">
              <a:spcBef>
                <a:spcPts val="1800"/>
              </a:spcBef>
              <a:defRPr sz="2244"/>
            </a:pPr>
            <a:r>
              <a:t>And a bunch of files and configurations for each Component, Service, Route, …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Getting started using angular-cli (The Easy way)</a:t>
            </a:r>
          </a:p>
        </p:txBody>
      </p:sp>
      <p:sp>
        <p:nvSpPr>
          <p:cNvPr id="214" name="Shape 214"/>
          <p:cNvSpPr>
            <a:spLocks noGrp="1"/>
          </p:cNvSpPr>
          <p:nvPr>
            <p:ph type="body" sz="half" idx="1"/>
          </p:nvPr>
        </p:nvSpPr>
        <p:spPr>
          <a:xfrm>
            <a:off x="406400" y="2743200"/>
            <a:ext cx="5918390" cy="6108700"/>
          </a:xfrm>
          <a:prstGeom prst="rect">
            <a:avLst/>
          </a:prstGeom>
        </p:spPr>
        <p:txBody>
          <a:bodyPr/>
          <a:lstStyle/>
          <a:p>
            <a:pPr marL="444500" indent="-444500">
              <a:defRPr sz="2500"/>
            </a:pPr>
            <a:r>
              <a:t>Install angular-cli</a:t>
            </a:r>
          </a:p>
          <a:p>
            <a:pPr marL="444500" indent="-444500">
              <a:defRPr sz="2500"/>
            </a:pPr>
            <a:endParaRPr/>
          </a:p>
          <a:p>
            <a:pPr marL="444500" indent="-444500">
              <a:defRPr sz="2500"/>
            </a:pPr>
            <a:r>
              <a:t>Start a new project</a:t>
            </a:r>
          </a:p>
        </p:txBody>
      </p:sp>
      <p:sp>
        <p:nvSpPr>
          <p:cNvPr id="215" name="Shape 215"/>
          <p:cNvSpPr/>
          <p:nvPr/>
        </p:nvSpPr>
        <p:spPr>
          <a:xfrm>
            <a:off x="6884861" y="2791177"/>
            <a:ext cx="5918390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500"/>
            </a:pPr>
            <a:r>
              <a:t>Generating other scaffolds</a:t>
            </a:r>
          </a:p>
          <a:p>
            <a:pPr>
              <a:spcBef>
                <a:spcPts val="2800"/>
              </a:spcBef>
              <a:defRPr sz="2500"/>
            </a:pPr>
            <a:endParaRPr/>
          </a:p>
          <a:p>
            <a:pPr>
              <a:spcBef>
                <a:spcPts val="2800"/>
              </a:spcBef>
              <a:defRPr sz="2500"/>
            </a:pPr>
            <a:endParaRPr/>
          </a:p>
          <a:p>
            <a:pPr>
              <a:spcBef>
                <a:spcPts val="2800"/>
              </a:spcBef>
              <a:defRPr sz="2500"/>
            </a:pPr>
            <a:endParaRPr/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2500"/>
            </a:pPr>
            <a:r>
              <a:t>Publish project</a:t>
            </a:r>
          </a:p>
        </p:txBody>
      </p:sp>
      <p:pic>
        <p:nvPicPr>
          <p:cNvPr id="216" name="Screen Shot 2016-05-16 at 3.06.3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94" y="3403979"/>
            <a:ext cx="55118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94" y="5923321"/>
            <a:ext cx="33020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Screen Shot 2016-05-16 at 3.07.3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94" y="5131559"/>
            <a:ext cx="40386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Screen Shot 2016-05-16 at 3.08.13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9694" y="6715082"/>
            <a:ext cx="2463801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6-05-16 at 3.09.51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27836" y="3587194"/>
            <a:ext cx="5613401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16-05-16 at 3.10.24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027836" y="4352163"/>
            <a:ext cx="3810001" cy="63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16-05-16 at 3.10.47 am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027836" y="5167931"/>
            <a:ext cx="48514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Screen Shot 2016-05-16 at 3.11.26 am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027836" y="6697868"/>
            <a:ext cx="2260601" cy="609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asted-image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alphaModFix amt="22333"/>
            <a:extLst/>
          </a:blip>
          <a:srcRect l="5550" r="555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26" name="Shape 226"/>
          <p:cNvSpPr>
            <a:spLocks noGrp="1"/>
          </p:cNvSpPr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sp>
        <p:nvSpPr>
          <p:cNvPr id="227" name="Shape 2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Demo</a:t>
            </a:r>
          </a:p>
        </p:txBody>
      </p:sp>
      <p:sp>
        <p:nvSpPr>
          <p:cNvPr id="228" name="Shape 2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 u="sng">
                <a:solidFill>
                  <a:schemeClr val="accent1"/>
                </a:solidFill>
                <a:hlinkClick r:id="rId3"/>
              </a:defRPr>
            </a:lvl1pPr>
          </a:lstStyle>
          <a:p>
            <a:pPr>
              <a:defRPr u="none">
                <a:solidFill>
                  <a:srgbClr val="A6AAA9"/>
                </a:solidFill>
              </a:defRPr>
            </a:pPr>
            <a:r>
              <a:rPr u="sng">
                <a:solidFill>
                  <a:schemeClr val="accent1"/>
                </a:solidFill>
                <a:hlinkClick r:id="rId3"/>
              </a:rPr>
              <a:t>https://github.com/mahdi-ninja/SampleAngular2App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asted-image.tiff"/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/>
          </a:blip>
          <a:srcRect t="713" b="713"/>
          <a:stretch>
            <a:fillRect/>
          </a:stretch>
        </p:blipFill>
        <p:spPr>
          <a:prstGeom prst="rect">
            <a:avLst/>
          </a:prstGeom>
          <a:ln w="25400"/>
          <a:effectLst>
            <a:reflection stA="82330" endPos="40000" dir="5400000" sy="-100000" algn="bl" rotWithShape="0"/>
          </a:effectLst>
        </p:spPr>
      </p:pic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Agenda</a:t>
            </a:r>
          </a:p>
        </p:txBody>
      </p:sp>
      <p:sp>
        <p:nvSpPr>
          <p:cNvPr id="172" name="Shape 172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1800"/>
              </a:spcBef>
              <a:defRPr sz="1848"/>
            </a:pPr>
            <a:r>
              <a:t>Basic concepts and key changes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TypeScript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Components and directives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Attributes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Bindings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Structural Directives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Pipes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Router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Dependency Injection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Observables</a:t>
            </a:r>
          </a:p>
          <a:p>
            <a:pPr marL="293370" indent="-293370" defTabSz="385572">
              <a:spcBef>
                <a:spcPts val="1800"/>
              </a:spcBef>
              <a:defRPr sz="1848"/>
            </a:pPr>
            <a:r>
              <a:t>Testing</a:t>
            </a:r>
          </a:p>
        </p:txBody>
      </p:sp>
      <p:sp>
        <p:nvSpPr>
          <p:cNvPr id="173" name="Shape 173"/>
          <p:cNvSpPr/>
          <p:nvPr/>
        </p:nvSpPr>
        <p:spPr>
          <a:xfrm>
            <a:off x="406400" y="3659883"/>
            <a:ext cx="6299200" cy="3551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13600" cap="all">
                <a:solidFill>
                  <a:srgbClr val="EB22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A quick overview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6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2" animBg="1" advAuto="0"/>
      <p:bldP spid="172" grpId="1" animBg="1" advAuto="0"/>
      <p:bldP spid="173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Angular 2: What’s new?</a:t>
            </a:r>
          </a:p>
        </p:txBody>
      </p:sp>
      <p:sp>
        <p:nvSpPr>
          <p:cNvPr id="176" name="Shape 1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4489" indent="-364489" defTabSz="479044">
              <a:spcBef>
                <a:spcPts val="2200"/>
              </a:spcBef>
              <a:defRPr sz="2788"/>
            </a:pPr>
            <a:r>
              <a:t>Forget about $scope, $watch, $digest! (Hello Zone.js!)</a:t>
            </a:r>
          </a:p>
          <a:p>
            <a:pPr marL="364489" indent="-364489" defTabSz="479044">
              <a:spcBef>
                <a:spcPts val="2200"/>
              </a:spcBef>
              <a:defRPr sz="2788"/>
            </a:pPr>
            <a:r>
              <a:t>Forget about controllers; It’s now Component!</a:t>
            </a:r>
          </a:p>
          <a:p>
            <a:pPr marL="728979" lvl="1" indent="-364489" defTabSz="479044">
              <a:spcBef>
                <a:spcPts val="2200"/>
              </a:spcBef>
              <a:defRPr sz="2788"/>
            </a:pPr>
            <a:r>
              <a:t>Directive is just a component with a selector</a:t>
            </a:r>
          </a:p>
          <a:p>
            <a:pPr marL="364489" indent="-364489" defTabSz="479044">
              <a:spcBef>
                <a:spcPts val="2200"/>
              </a:spcBef>
              <a:defRPr sz="2788"/>
            </a:pPr>
            <a:r>
              <a:t>TypeScript rules!</a:t>
            </a:r>
          </a:p>
          <a:p>
            <a:pPr marL="728979" lvl="1" indent="-364489" defTabSz="479044">
              <a:spcBef>
                <a:spcPts val="2200"/>
              </a:spcBef>
              <a:defRPr sz="2788"/>
            </a:pPr>
            <a:r>
              <a:t>How about adding static types, class based OOP, interfaces, generics, attributes (decorators), lambda expressions, … to JavaScript?</a:t>
            </a:r>
          </a:p>
          <a:p>
            <a:pPr marL="364489" indent="-364489" defTabSz="479044">
              <a:spcBef>
                <a:spcPts val="2200"/>
              </a:spcBef>
              <a:defRPr sz="2788"/>
            </a:pPr>
            <a:r>
              <a:t>Everything* is modular.</a:t>
            </a:r>
          </a:p>
          <a:p>
            <a:pPr marL="364489" indent="-364489" defTabSz="479044">
              <a:spcBef>
                <a:spcPts val="2200"/>
              </a:spcBef>
              <a:defRPr sz="2788"/>
            </a:pPr>
            <a:r>
              <a:t>It’s time to learn some RxJS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Component</a:t>
            </a:r>
          </a:p>
        </p:txBody>
      </p:sp>
      <p:sp>
        <p:nvSpPr>
          <p:cNvPr id="179" name="Shape 17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Template</a:t>
            </a:r>
          </a:p>
          <a:p>
            <a:pPr marL="844550" lvl="1" indent="-422275" defTabSz="554990">
              <a:spcBef>
                <a:spcPts val="2600"/>
              </a:spcBef>
              <a:defRPr sz="3230"/>
            </a:pPr>
            <a:r>
              <a:t>View layout (usually html)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Class</a:t>
            </a:r>
          </a:p>
          <a:p>
            <a:pPr marL="844550" lvl="1" indent="-422275" defTabSz="554990">
              <a:spcBef>
                <a:spcPts val="2600"/>
              </a:spcBef>
              <a:defRPr sz="3230"/>
            </a:pPr>
            <a:r>
              <a:t>Properties</a:t>
            </a:r>
          </a:p>
          <a:p>
            <a:pPr marL="844550" lvl="1" indent="-422275" defTabSz="554990">
              <a:spcBef>
                <a:spcPts val="2600"/>
              </a:spcBef>
              <a:defRPr sz="3230"/>
            </a:pPr>
            <a:r>
              <a:t>Methods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Metadata</a:t>
            </a:r>
          </a:p>
          <a:p>
            <a:pPr marL="844550" lvl="1" indent="-422275" defTabSz="554990">
              <a:spcBef>
                <a:spcPts val="2600"/>
              </a:spcBef>
              <a:defRPr sz="3230"/>
            </a:pPr>
            <a:r>
              <a:t>Extra data (defined using </a:t>
            </a:r>
            <a:r>
              <a:rPr u="sng"/>
              <a:t>decorators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Simple Component</a:t>
            </a:r>
          </a:p>
        </p:txBody>
      </p:sp>
      <p:pic>
        <p:nvPicPr>
          <p:cNvPr id="182" name="Screen Shot 2016-05-15 at 8.44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957" y="2791177"/>
            <a:ext cx="7975601" cy="515620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Bindings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44500" indent="-444500">
              <a:defRPr sz="2900"/>
            </a:pPr>
            <a:r>
              <a:rPr dirty="0"/>
              <a:t>Property binding (one way from class to template)</a:t>
            </a:r>
          </a:p>
          <a:p>
            <a:pPr marL="444500" indent="-444500">
              <a:defRPr sz="2900"/>
            </a:pPr>
            <a:endParaRPr dirty="0"/>
          </a:p>
          <a:p>
            <a:pPr marL="444500" indent="-444500">
              <a:defRPr sz="2900"/>
            </a:pPr>
            <a:r>
              <a:rPr dirty="0"/>
              <a:t>Event binding (one way from template to class)</a:t>
            </a:r>
          </a:p>
          <a:p>
            <a:pPr marL="444500" indent="-444500">
              <a:defRPr sz="2900"/>
            </a:pPr>
            <a:endParaRPr dirty="0"/>
          </a:p>
          <a:p>
            <a:pPr marL="444500" indent="-444500">
              <a:defRPr sz="2900"/>
            </a:pPr>
            <a:r>
              <a:rPr dirty="0"/>
              <a:t>Interpolation (one way from class to template)</a:t>
            </a:r>
          </a:p>
          <a:p>
            <a:pPr marL="444500" indent="-444500">
              <a:defRPr sz="2900"/>
            </a:pPr>
            <a:endParaRPr lang="en-US" dirty="0" smtClean="0"/>
          </a:p>
          <a:p>
            <a:pPr marL="444500" indent="-444500">
              <a:defRPr sz="2900"/>
            </a:pPr>
            <a:endParaRPr dirty="0"/>
          </a:p>
          <a:p>
            <a:pPr marL="444500" indent="-444500">
              <a:defRPr sz="2900"/>
            </a:pPr>
            <a:r>
              <a:rPr dirty="0"/>
              <a:t>Two way binding (a.k.a. Banana in the Box [()] )</a:t>
            </a:r>
          </a:p>
        </p:txBody>
      </p:sp>
      <p:pic>
        <p:nvPicPr>
          <p:cNvPr id="186" name="Screen Shot 2016-05-16 at 2.46.0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16400" y="3453662"/>
            <a:ext cx="4572000" cy="45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Screen Shot 2016-05-16 at 2.46.3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0500" y="5103924"/>
            <a:ext cx="7543800" cy="584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16-05-16 at 2.47.4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3600" y="8490454"/>
            <a:ext cx="6197600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16-05-16 at 2.49.20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9079893"/>
            <a:ext cx="13004801" cy="651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 Shot 2016-05-16 at 2.50.26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41800" y="6809889"/>
            <a:ext cx="4521200" cy="55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Screen Shot 2016-05-16 at 2.50.56 a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31900" y="7390117"/>
            <a:ext cx="10541000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2" animBg="1" advAuto="0"/>
      <p:bldP spid="191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Structural directives</a:t>
            </a:r>
          </a:p>
        </p:txBody>
      </p:sp>
      <p:sp>
        <p:nvSpPr>
          <p:cNvPr id="194" name="Shape 19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Change the structure of the page</a:t>
            </a:r>
          </a:p>
          <a:p>
            <a:r>
              <a:t>Prefix with an asterisk</a:t>
            </a:r>
          </a:p>
          <a:p>
            <a:r>
              <a:t>Examples:</a:t>
            </a:r>
          </a:p>
        </p:txBody>
      </p:sp>
      <p:pic>
        <p:nvPicPr>
          <p:cNvPr id="195" name="Screen Shot 2016-05-16 at 3.01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5700" y="5829851"/>
            <a:ext cx="8153400" cy="1473201"/>
          </a:xfrm>
          <a:prstGeom prst="rect">
            <a:avLst/>
          </a:prstGeom>
          <a:ln w="25400">
            <a:miter lim="400000"/>
          </a:ln>
          <a:effectLst>
            <a:reflection stA="82330" endPos="40000" dir="5400000" sy="-100000" algn="bl" rotWithShape="0"/>
          </a:effec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Services (DI in angular 2)</a:t>
            </a:r>
          </a:p>
        </p:txBody>
      </p:sp>
      <p:sp>
        <p:nvSpPr>
          <p:cNvPr id="198" name="Shape 19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Service is just a class with @Injectable decorator</a:t>
            </a:r>
          </a:p>
          <a:p>
            <a:endParaRPr dirty="0"/>
          </a:p>
          <a:p>
            <a:r>
              <a:rPr dirty="0"/>
              <a:t>Registered in a high level </a:t>
            </a:r>
            <a:r>
              <a:rPr dirty="0" smtClean="0"/>
              <a:t>component</a:t>
            </a:r>
            <a:endParaRPr lang="en-US" dirty="0" smtClean="0"/>
          </a:p>
          <a:p>
            <a:endParaRPr dirty="0"/>
          </a:p>
          <a:p>
            <a:endParaRPr dirty="0"/>
          </a:p>
          <a:p>
            <a:r>
              <a:rPr dirty="0"/>
              <a:t>Automatically injected in sub-components</a:t>
            </a:r>
          </a:p>
        </p:txBody>
      </p:sp>
      <p:pic>
        <p:nvPicPr>
          <p:cNvPr id="199" name="Screen Shot 2016-05-16 at 1.35.3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4090" y="3305453"/>
            <a:ext cx="6880620" cy="12570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Screen Shot 2016-05-16 at 1.35.3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6643" y="5291092"/>
            <a:ext cx="11951514" cy="1257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 Shot 2016-05-16 at 1.35.4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9500" y="7727785"/>
            <a:ext cx="9829800" cy="2025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r>
              <a:t>Routes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Configuring routes</a:t>
            </a:r>
          </a:p>
          <a:p>
            <a:endParaRPr/>
          </a:p>
          <a:p>
            <a:endParaRPr/>
          </a:p>
          <a:p>
            <a:r>
              <a:t>Adding placeholder</a:t>
            </a:r>
          </a:p>
          <a:p>
            <a:r>
              <a:t>Using in templates</a:t>
            </a:r>
          </a:p>
          <a:p>
            <a:r>
              <a:t>Using in components</a:t>
            </a:r>
          </a:p>
        </p:txBody>
      </p:sp>
      <p:pic>
        <p:nvPicPr>
          <p:cNvPr id="205" name="Screen Shot 2016-05-16 at 1.57.4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09966" y="2581570"/>
            <a:ext cx="8162424" cy="2840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Screen Shot 2016-05-16 at 2.00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36016" y="6333056"/>
            <a:ext cx="7110323" cy="8714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reen Shot 2016-05-16 at 2.01.2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0295" y="5642188"/>
            <a:ext cx="4519878" cy="4788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Screen Shot 2016-05-16 at 2.04.04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36016" y="7416582"/>
            <a:ext cx="7110323" cy="1815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8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none" spc="0" normalizeH="0" baseline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340</Words>
  <Application>Microsoft Macintosh PowerPoint</Application>
  <PresentationFormat>Custom</PresentationFormat>
  <Paragraphs>81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New_Template7</vt:lpstr>
      <vt:lpstr>Angular 2</vt:lpstr>
      <vt:lpstr>Agenda</vt:lpstr>
      <vt:lpstr>Angular 2: What’s new?</vt:lpstr>
      <vt:lpstr>Component</vt:lpstr>
      <vt:lpstr>Simple Component</vt:lpstr>
      <vt:lpstr>Bindings</vt:lpstr>
      <vt:lpstr>Structural directives</vt:lpstr>
      <vt:lpstr>Services (DI in angular 2)</vt:lpstr>
      <vt:lpstr>Routes</vt:lpstr>
      <vt:lpstr>Setting up an angular 2 project</vt:lpstr>
      <vt:lpstr>Getting started using angular-cli (The Easy way)</vt:lpstr>
      <vt:lpstr>Demo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Angular 2</dc:title>
  <cp:lastModifiedBy>Mahdi Hasheminejad</cp:lastModifiedBy>
  <cp:revision>1</cp:revision>
  <dcterms:modified xsi:type="dcterms:W3CDTF">2016-05-16T23:07:13Z</dcterms:modified>
</cp:coreProperties>
</file>